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76" r:id="rId3"/>
    <p:sldId id="257" r:id="rId4"/>
    <p:sldId id="271" r:id="rId5"/>
    <p:sldId id="272" r:id="rId6"/>
    <p:sldId id="273" r:id="rId7"/>
    <p:sldId id="274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5" r:id="rId22"/>
  </p:sldIdLst>
  <p:sldSz cx="9144000" cy="5143500" type="screen16x9"/>
  <p:notesSz cx="6858000" cy="9144000"/>
  <p:embeddedFontLst>
    <p:embeddedFont>
      <p:font typeface="Nunito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iHWr40ArZAgDtsUGZZcWvsnyOC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7058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96679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743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0484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09686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366259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50799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76993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74674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36251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0459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71684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0654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1727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294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8369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8424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8739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541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4000"/>
              <a:buFont typeface="Arial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grpSp>
        <p:nvGrpSpPr>
          <p:cNvPr id="31" name="Google Shape;31;p7"/>
          <p:cNvGrpSpPr/>
          <p:nvPr/>
        </p:nvGrpSpPr>
        <p:grpSpPr>
          <a:xfrm>
            <a:off x="5931113" y="24524"/>
            <a:ext cx="1549996" cy="434428"/>
            <a:chOff x="5931113" y="24524"/>
            <a:chExt cx="1549996" cy="434428"/>
          </a:xfrm>
        </p:grpSpPr>
        <p:sp>
          <p:nvSpPr>
            <p:cNvPr id="32" name="Google Shape;32;p7"/>
            <p:cNvSpPr/>
            <p:nvPr/>
          </p:nvSpPr>
          <p:spPr>
            <a:xfrm>
              <a:off x="6467366" y="49048"/>
              <a:ext cx="763751" cy="38187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3" name="Google Shape;33;p7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931113" y="24524"/>
              <a:ext cx="1549996" cy="4344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25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3"/>
          </p:nvPr>
        </p:nvSpPr>
        <p:spPr>
          <a:xfrm>
            <a:off x="4645030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4"/>
          </p:nvPr>
        </p:nvSpPr>
        <p:spPr>
          <a:xfrm>
            <a:off x="4645030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grpSp>
        <p:nvGrpSpPr>
          <p:cNvPr id="40" name="Google Shape;40;p9"/>
          <p:cNvGrpSpPr/>
          <p:nvPr/>
        </p:nvGrpSpPr>
        <p:grpSpPr>
          <a:xfrm>
            <a:off x="5931113" y="24524"/>
            <a:ext cx="1549996" cy="434428"/>
            <a:chOff x="5931113" y="24524"/>
            <a:chExt cx="1549996" cy="434428"/>
          </a:xfrm>
        </p:grpSpPr>
        <p:sp>
          <p:nvSpPr>
            <p:cNvPr id="41" name="Google Shape;41;p9"/>
            <p:cNvSpPr/>
            <p:nvPr/>
          </p:nvSpPr>
          <p:spPr>
            <a:xfrm>
              <a:off x="6467366" y="49048"/>
              <a:ext cx="763751" cy="38187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2" name="Google Shape;42;p9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931113" y="24524"/>
              <a:ext cx="1549996" cy="4344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5" name="Google Shape;45;p10"/>
          <p:cNvGrpSpPr/>
          <p:nvPr/>
        </p:nvGrpSpPr>
        <p:grpSpPr>
          <a:xfrm>
            <a:off x="5931113" y="24524"/>
            <a:ext cx="1549996" cy="434428"/>
            <a:chOff x="5931113" y="24524"/>
            <a:chExt cx="1549996" cy="434428"/>
          </a:xfrm>
        </p:grpSpPr>
        <p:sp>
          <p:nvSpPr>
            <p:cNvPr id="46" name="Google Shape;46;p10"/>
            <p:cNvSpPr/>
            <p:nvPr/>
          </p:nvSpPr>
          <p:spPr>
            <a:xfrm>
              <a:off x="6467366" y="49048"/>
              <a:ext cx="763751" cy="38187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7" name="Google Shape;47;p10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931113" y="24524"/>
              <a:ext cx="1549996" cy="4344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11"/>
          <p:cNvGrpSpPr/>
          <p:nvPr/>
        </p:nvGrpSpPr>
        <p:grpSpPr>
          <a:xfrm>
            <a:off x="5931113" y="24524"/>
            <a:ext cx="1549996" cy="434428"/>
            <a:chOff x="5931113" y="24524"/>
            <a:chExt cx="1549996" cy="434428"/>
          </a:xfrm>
        </p:grpSpPr>
        <p:sp>
          <p:nvSpPr>
            <p:cNvPr id="50" name="Google Shape;50;p11"/>
            <p:cNvSpPr/>
            <p:nvPr/>
          </p:nvSpPr>
          <p:spPr>
            <a:xfrm>
              <a:off x="6467366" y="49048"/>
              <a:ext cx="763751" cy="38187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1" name="Google Shape;51;p1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931113" y="24524"/>
              <a:ext cx="1549996" cy="4344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title"/>
          </p:nvPr>
        </p:nvSpPr>
        <p:spPr>
          <a:xfrm>
            <a:off x="457205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2000"/>
              <a:buFont typeface="Arial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1"/>
          </p:nvPr>
        </p:nvSpPr>
        <p:spPr>
          <a:xfrm>
            <a:off x="3575050" y="357505"/>
            <a:ext cx="5111750" cy="4237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body" idx="2"/>
          </p:nvPr>
        </p:nvSpPr>
        <p:spPr>
          <a:xfrm>
            <a:off x="457205" y="1076328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grpSp>
        <p:nvGrpSpPr>
          <p:cNvPr id="56" name="Google Shape;56;p12"/>
          <p:cNvGrpSpPr/>
          <p:nvPr/>
        </p:nvGrpSpPr>
        <p:grpSpPr>
          <a:xfrm>
            <a:off x="5931113" y="24524"/>
            <a:ext cx="1549996" cy="434428"/>
            <a:chOff x="5931113" y="24524"/>
            <a:chExt cx="1549996" cy="434428"/>
          </a:xfrm>
        </p:grpSpPr>
        <p:sp>
          <p:nvSpPr>
            <p:cNvPr id="57" name="Google Shape;57;p12"/>
            <p:cNvSpPr/>
            <p:nvPr/>
          </p:nvSpPr>
          <p:spPr>
            <a:xfrm>
              <a:off x="6467366" y="49048"/>
              <a:ext cx="763751" cy="38187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" name="Google Shape;58;p1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931113" y="24524"/>
              <a:ext cx="1549996" cy="4344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2000"/>
              <a:buFont typeface="Arial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13"/>
          <p:cNvSpPr txBox="1">
            <a:spLocks noGrp="1"/>
          </p:cNvSpPr>
          <p:nvPr>
            <p:ph type="body" idx="1"/>
          </p:nvPr>
        </p:nvSpPr>
        <p:spPr>
          <a:xfrm>
            <a:off x="1792288" y="4025505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grpSp>
        <p:nvGrpSpPr>
          <p:cNvPr id="63" name="Google Shape;63;p13"/>
          <p:cNvGrpSpPr/>
          <p:nvPr/>
        </p:nvGrpSpPr>
        <p:grpSpPr>
          <a:xfrm>
            <a:off x="5931113" y="24524"/>
            <a:ext cx="1549996" cy="434428"/>
            <a:chOff x="5931113" y="24524"/>
            <a:chExt cx="1549996" cy="434428"/>
          </a:xfrm>
        </p:grpSpPr>
        <p:sp>
          <p:nvSpPr>
            <p:cNvPr id="64" name="Google Shape;64;p13"/>
            <p:cNvSpPr/>
            <p:nvPr/>
          </p:nvSpPr>
          <p:spPr>
            <a:xfrm>
              <a:off x="6467366" y="49048"/>
              <a:ext cx="763751" cy="38187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5" name="Google Shape;65;p13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931113" y="24524"/>
              <a:ext cx="1549996" cy="4344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9" name="Google Shape;69;p14"/>
          <p:cNvGrpSpPr/>
          <p:nvPr/>
        </p:nvGrpSpPr>
        <p:grpSpPr>
          <a:xfrm>
            <a:off x="5931113" y="24524"/>
            <a:ext cx="1549996" cy="434428"/>
            <a:chOff x="5931113" y="24524"/>
            <a:chExt cx="1549996" cy="434428"/>
          </a:xfrm>
        </p:grpSpPr>
        <p:sp>
          <p:nvSpPr>
            <p:cNvPr id="70" name="Google Shape;70;p14"/>
            <p:cNvSpPr/>
            <p:nvPr/>
          </p:nvSpPr>
          <p:spPr>
            <a:xfrm>
              <a:off x="6467366" y="49048"/>
              <a:ext cx="763751" cy="38187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1" name="Google Shape;71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931113" y="24524"/>
              <a:ext cx="1549996" cy="4344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is" type="vertTitleAndTx">
  <p:cSld name="VERTICAL_TITLE_AND_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 rot="5400000">
            <a:off x="5620550" y="1528373"/>
            <a:ext cx="40751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 rot="5400000">
            <a:off x="1429550" y="-452827"/>
            <a:ext cx="40751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75" name="Google Shape;75;p15"/>
          <p:cNvGrpSpPr/>
          <p:nvPr/>
        </p:nvGrpSpPr>
        <p:grpSpPr>
          <a:xfrm>
            <a:off x="5931113" y="24524"/>
            <a:ext cx="1549996" cy="434428"/>
            <a:chOff x="5931113" y="24524"/>
            <a:chExt cx="1549996" cy="434428"/>
          </a:xfrm>
        </p:grpSpPr>
        <p:sp>
          <p:nvSpPr>
            <p:cNvPr id="76" name="Google Shape;76;p15"/>
            <p:cNvSpPr/>
            <p:nvPr/>
          </p:nvSpPr>
          <p:spPr>
            <a:xfrm>
              <a:off x="6467366" y="49048"/>
              <a:ext cx="763751" cy="38187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" name="Google Shape;77;p1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931113" y="24524"/>
              <a:ext cx="1549996" cy="4344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2500"/>
              <a:buFont typeface="Arial"/>
              <a:buNone/>
              <a:defRPr sz="2500" b="1" i="0" u="none" strike="noStrike" cap="none">
                <a:solidFill>
                  <a:srgbClr val="DB1E2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4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2" name="Google Shape;12;p4" descr="E:\05.03.18 bkp\Documentos\João Victor\UFPE\CIn\Redesign logo CIn\Logotipo CIn-UFPE - Versões\CIn + UFPE\PNG\Horzontal Vermelho - Logotipo CIn + UFPE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164288" y="1"/>
            <a:ext cx="1621511" cy="483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4" descr="E:\05.03.18 bkp\Documentos\João Victor\UFPE\CIn\Redesign logo CIn\site slide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7308304" y="4782519"/>
            <a:ext cx="1377950" cy="284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4" descr="Forma&#10;&#10;Descrição gerada automaticamente com confiança baixa"/>
          <p:cNvPicPr preferRelativeResize="0"/>
          <p:nvPr/>
        </p:nvPicPr>
        <p:blipFill rotWithShape="1">
          <a:blip r:embed="rId13">
            <a:alphaModFix/>
          </a:blip>
          <a:srcRect l="15375" t="26245" r="13394" b="30012"/>
          <a:stretch/>
        </p:blipFill>
        <p:spPr>
          <a:xfrm>
            <a:off x="6516216" y="51470"/>
            <a:ext cx="720080" cy="3124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Google Shape;15;p4"/>
          <p:cNvGrpSpPr/>
          <p:nvPr/>
        </p:nvGrpSpPr>
        <p:grpSpPr>
          <a:xfrm>
            <a:off x="5931113" y="24524"/>
            <a:ext cx="1549996" cy="434428"/>
            <a:chOff x="5931113" y="24524"/>
            <a:chExt cx="1549996" cy="434428"/>
          </a:xfrm>
        </p:grpSpPr>
        <p:sp>
          <p:nvSpPr>
            <p:cNvPr id="16" name="Google Shape;16;p4"/>
            <p:cNvSpPr/>
            <p:nvPr/>
          </p:nvSpPr>
          <p:spPr>
            <a:xfrm>
              <a:off x="6467366" y="49048"/>
              <a:ext cx="763751" cy="38187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" name="Google Shape;17;p4"/>
            <p:cNvPicPr preferRelativeResize="0"/>
            <p:nvPr/>
          </p:nvPicPr>
          <p:blipFill rotWithShape="1">
            <a:blip r:embed="rId14">
              <a:alphaModFix/>
            </a:blip>
            <a:srcRect/>
            <a:stretch/>
          </p:blipFill>
          <p:spPr>
            <a:xfrm>
              <a:off x="5931113" y="24524"/>
              <a:ext cx="1549996" cy="4344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msremigio/m%C3%A1quinas-de-vetores-de-suporte-svm-77bb114d02fc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deeplearningbook.com.br/modelo-bert-para-processamento-de-linguagem-natural/" TargetMode="External"/><Relationship Id="rId5" Type="http://schemas.openxmlformats.org/officeDocument/2006/relationships/hyperlink" Target="https://www.ibm.com/think/topics/bag-of-words" TargetMode="External"/><Relationship Id="rId4" Type="http://schemas.openxmlformats.org/officeDocument/2006/relationships/hyperlink" Target="https://www.elastic.co/pt/what-is/word-embeddin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B1E2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"/>
          <p:cNvSpPr txBox="1"/>
          <p:nvPr/>
        </p:nvSpPr>
        <p:spPr>
          <a:xfrm>
            <a:off x="1480426" y="783961"/>
            <a:ext cx="6183147" cy="1852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Projeto NLP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"/>
          <p:cNvSpPr txBox="1"/>
          <p:nvPr/>
        </p:nvSpPr>
        <p:spPr>
          <a:xfrm>
            <a:off x="220086" y="2872022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Rodrigo Santos Gonçalves</a:t>
            </a:r>
            <a:endParaRPr sz="17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pt-BR" sz="2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p1" descr="E:\05.03.18 bkp\Documentos\João Victor\UFPE\CIn\Redesign logo CIn\Logotipo CIn-UFPE - Versões\CIn + UFPE\PNG\Horzontal Monocromático Branco - Logotipo CIn + UFP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42198" y="4067717"/>
            <a:ext cx="2819443" cy="840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27829" y="4107268"/>
            <a:ext cx="2705779" cy="76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en-US" dirty="0" err="1">
                <a:solidFill>
                  <a:schemeClr val="dk1"/>
                </a:solidFill>
              </a:rPr>
              <a:t>Métricas</a:t>
            </a:r>
            <a:r>
              <a:rPr lang="en-US" dirty="0">
                <a:solidFill>
                  <a:schemeClr val="dk1"/>
                </a:solidFill>
              </a:rPr>
              <a:t> com TF-IDF</a:t>
            </a:r>
            <a:endParaRPr lang="pt-BR" dirty="0">
              <a:solidFill>
                <a:schemeClr val="dk1"/>
              </a:solidFill>
            </a:endParaRPr>
          </a:p>
        </p:txBody>
      </p:sp>
      <p:pic>
        <p:nvPicPr>
          <p:cNvPr id="3" name="Imagem 2" descr="Gráfico, Gráfico de mapa de árvore&#10;&#10;Descrição gerada automaticamente">
            <a:extLst>
              <a:ext uri="{FF2B5EF4-FFF2-40B4-BE49-F238E27FC236}">
                <a16:creationId xmlns:a16="http://schemas.microsoft.com/office/drawing/2014/main" id="{6A6BAC3E-569A-A5F9-7BC6-4CE55B12A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52" y="2466789"/>
            <a:ext cx="2851200" cy="2403091"/>
          </a:xfrm>
          <a:prstGeom prst="rect">
            <a:avLst/>
          </a:prstGeom>
        </p:spPr>
      </p:pic>
      <p:pic>
        <p:nvPicPr>
          <p:cNvPr id="5" name="Imagem 4" descr="Gráfico, Gráfico de linhas, Gráfico de dispersão&#10;&#10;Descrição gerada automaticamente">
            <a:extLst>
              <a:ext uri="{FF2B5EF4-FFF2-40B4-BE49-F238E27FC236}">
                <a16:creationId xmlns:a16="http://schemas.microsoft.com/office/drawing/2014/main" id="{BB5172EC-168F-0871-3620-3E48810AA3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932" y="1418665"/>
            <a:ext cx="4110421" cy="3202850"/>
          </a:xfrm>
          <a:prstGeom prst="rect">
            <a:avLst/>
          </a:prstGeom>
        </p:spPr>
      </p:pic>
      <p:pic>
        <p:nvPicPr>
          <p:cNvPr id="7" name="Imagem 6" descr="Tabela&#10;&#10;Descrição gerada automaticamente">
            <a:extLst>
              <a:ext uri="{FF2B5EF4-FFF2-40B4-BE49-F238E27FC236}">
                <a16:creationId xmlns:a16="http://schemas.microsoft.com/office/drawing/2014/main" id="{03E31991-14B1-AA7B-33A8-DE635AB009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85" y="1173708"/>
            <a:ext cx="3786217" cy="124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96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en-US" dirty="0" err="1">
                <a:solidFill>
                  <a:schemeClr val="dk1"/>
                </a:solidFill>
              </a:rPr>
              <a:t>Métricas</a:t>
            </a:r>
            <a:r>
              <a:rPr lang="en-US" dirty="0">
                <a:solidFill>
                  <a:schemeClr val="dk1"/>
                </a:solidFill>
              </a:rPr>
              <a:t> com Word2Vec</a:t>
            </a:r>
            <a:endParaRPr lang="pt-BR" dirty="0">
              <a:solidFill>
                <a:schemeClr val="dk1"/>
              </a:solidFill>
            </a:endParaRPr>
          </a:p>
        </p:txBody>
      </p:sp>
      <p:pic>
        <p:nvPicPr>
          <p:cNvPr id="4" name="Imagem 3" descr="Tabela&#10;&#10;Descrição gerada automaticamente">
            <a:extLst>
              <a:ext uri="{FF2B5EF4-FFF2-40B4-BE49-F238E27FC236}">
                <a16:creationId xmlns:a16="http://schemas.microsoft.com/office/drawing/2014/main" id="{DC19B927-E315-82B6-6951-0A0EDC32E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73708"/>
            <a:ext cx="3884731" cy="1243114"/>
          </a:xfrm>
          <a:prstGeom prst="rect">
            <a:avLst/>
          </a:prstGeom>
        </p:spPr>
      </p:pic>
      <p:pic>
        <p:nvPicPr>
          <p:cNvPr id="8" name="Imagem 7" descr="Gráfico, Gráfico de mapa de árvore&#10;&#10;Descrição gerada automaticamente">
            <a:extLst>
              <a:ext uri="{FF2B5EF4-FFF2-40B4-BE49-F238E27FC236}">
                <a16:creationId xmlns:a16="http://schemas.microsoft.com/office/drawing/2014/main" id="{AD3502D2-73A1-19F6-8E6C-29014DEA66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2466789"/>
            <a:ext cx="2933475" cy="2472436"/>
          </a:xfrm>
          <a:prstGeom prst="rect">
            <a:avLst/>
          </a:prstGeom>
        </p:spPr>
      </p:pic>
      <p:pic>
        <p:nvPicPr>
          <p:cNvPr id="10" name="Imagem 9" descr="Gráfico, Gráfico de linhas&#10;&#10;Descrição gerada automaticamente">
            <a:extLst>
              <a:ext uri="{FF2B5EF4-FFF2-40B4-BE49-F238E27FC236}">
                <a16:creationId xmlns:a16="http://schemas.microsoft.com/office/drawing/2014/main" id="{D3246B8F-BA35-E38A-8B4C-3252051944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7700" y="1401667"/>
            <a:ext cx="3999031" cy="311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06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en-US" dirty="0">
                <a:solidFill>
                  <a:schemeClr val="dk1"/>
                </a:solidFill>
              </a:rPr>
              <a:t>BERT</a:t>
            </a:r>
            <a:endParaRPr lang="pt-BR" dirty="0">
              <a:solidFill>
                <a:schemeClr val="dk1"/>
              </a:solidFill>
            </a:endParaRPr>
          </a:p>
        </p:txBody>
      </p:sp>
      <p:sp>
        <p:nvSpPr>
          <p:cNvPr id="9" name="Espaço Reservado para Texto 2">
            <a:extLst>
              <a:ext uri="{FF2B5EF4-FFF2-40B4-BE49-F238E27FC236}">
                <a16:creationId xmlns:a16="http://schemas.microsoft.com/office/drawing/2014/main" id="{E97C28EA-4391-58DC-C283-03B94BD47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21175"/>
            <a:ext cx="8229600" cy="3394472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pt-BR" dirty="0"/>
              <a:t>BERT é um modelo de linguagem inovador que utiliza </a:t>
            </a:r>
            <a:r>
              <a:rPr lang="pt-BR" dirty="0" err="1"/>
              <a:t>deep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 para analisar texto de forma bidirecional. Ele se baseia na arquitetura </a:t>
            </a:r>
            <a:r>
              <a:rPr lang="pt-BR" dirty="0" err="1"/>
              <a:t>Transformer</a:t>
            </a:r>
            <a:r>
              <a:rPr lang="pt-BR" dirty="0"/>
              <a:t> e emprega técnicas como </a:t>
            </a:r>
            <a:r>
              <a:rPr lang="pt-BR" dirty="0" err="1"/>
              <a:t>Masked</a:t>
            </a:r>
            <a:r>
              <a:rPr lang="pt-BR" dirty="0"/>
              <a:t> </a:t>
            </a:r>
            <a:r>
              <a:rPr lang="pt-BR" dirty="0" err="1"/>
              <a:t>Language</a:t>
            </a:r>
            <a:r>
              <a:rPr lang="pt-BR" dirty="0"/>
              <a:t> Model (MLM) para capturar o contexto das palavras com precisão. O BERT  alcançou resultados de ponta em diversas tarefas de NLP, como resposta a perguntas e inferência de linguagem natural, e  tem sido amplamente utilizado em aplicações como </a:t>
            </a:r>
            <a:r>
              <a:rPr lang="pt-BR" dirty="0" err="1"/>
              <a:t>chatbots</a:t>
            </a:r>
            <a:r>
              <a:rPr lang="pt-BR" dirty="0"/>
              <a:t> e tradução automática.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dirty="0" err="1"/>
              <a:t>Masked</a:t>
            </a:r>
            <a:r>
              <a:rPr lang="pt-BR" dirty="0"/>
              <a:t> </a:t>
            </a:r>
            <a:r>
              <a:rPr lang="pt-BR" dirty="0" err="1"/>
              <a:t>Language</a:t>
            </a:r>
            <a:r>
              <a:rPr lang="pt-BR" dirty="0"/>
              <a:t> Model (MLM): Para possibilitar o treinamento bidirecional, o BERT introduz o MLM, onde algumas palavras na entrada são mascaradas, e o modelo é treinado para prever essas palavras com base no contexto.</a:t>
            </a:r>
          </a:p>
        </p:txBody>
      </p:sp>
    </p:spTree>
    <p:extLst>
      <p:ext uri="{BB962C8B-B14F-4D97-AF65-F5344CB8AC3E}">
        <p14:creationId xmlns:p14="http://schemas.microsoft.com/office/powerpoint/2010/main" val="3456984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107576" y="266491"/>
            <a:ext cx="9036424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dirty="0">
                <a:solidFill>
                  <a:schemeClr val="dk1"/>
                </a:solidFill>
              </a:rPr>
              <a:t>Mapas de Calor Discretos: </a:t>
            </a:r>
            <a:r>
              <a:rPr lang="pt-BR" dirty="0" err="1">
                <a:solidFill>
                  <a:schemeClr val="dk1"/>
                </a:solidFill>
              </a:rPr>
              <a:t>IDs</a:t>
            </a:r>
            <a:r>
              <a:rPr lang="pt-BR" dirty="0">
                <a:solidFill>
                  <a:schemeClr val="dk1"/>
                </a:solidFill>
              </a:rPr>
              <a:t> dos tokens da entrada</a:t>
            </a:r>
          </a:p>
        </p:txBody>
      </p:sp>
      <p:pic>
        <p:nvPicPr>
          <p:cNvPr id="5" name="Imagem 4" descr="Gráfico&#10;&#10;Descrição gerada automaticamente">
            <a:extLst>
              <a:ext uri="{FF2B5EF4-FFF2-40B4-BE49-F238E27FC236}">
                <a16:creationId xmlns:a16="http://schemas.microsoft.com/office/drawing/2014/main" id="{0364B67A-0387-F49E-E5F8-7D146F725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17" y="1411940"/>
            <a:ext cx="4419904" cy="3259679"/>
          </a:xfrm>
          <a:prstGeom prst="rect">
            <a:avLst/>
          </a:prstGeom>
        </p:spPr>
      </p:pic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7C3E89D0-7091-4BDE-FFE9-1E00D60E7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5718" y="1337981"/>
            <a:ext cx="3348317" cy="304832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pt-BR" sz="1200" dirty="0"/>
              <a:t>Intuição: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Esse gráfico destaca como cada sentença é transformada em uma sequência numérica com </a:t>
            </a:r>
            <a:r>
              <a:rPr lang="pt-BR" sz="1200" dirty="0" err="1"/>
              <a:t>IDs</a:t>
            </a:r>
            <a:r>
              <a:rPr lang="pt-BR" sz="1200" dirty="0"/>
              <a:t> de tokens.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As sentenças mais curtas aparecem com </a:t>
            </a:r>
            <a:r>
              <a:rPr lang="pt-BR" sz="1200" dirty="0" err="1"/>
              <a:t>padding</a:t>
            </a:r>
            <a:r>
              <a:rPr lang="pt-BR" sz="1200" dirty="0"/>
              <a:t> (regiões escuras no lado direito).</a:t>
            </a:r>
          </a:p>
        </p:txBody>
      </p:sp>
    </p:spTree>
    <p:extLst>
      <p:ext uri="{BB962C8B-B14F-4D97-AF65-F5344CB8AC3E}">
        <p14:creationId xmlns:p14="http://schemas.microsoft.com/office/powerpoint/2010/main" val="1971325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dirty="0">
                <a:solidFill>
                  <a:schemeClr val="dk1"/>
                </a:solidFill>
              </a:rPr>
              <a:t>Mapas de Calor Discretos: Máscara de atenção</a:t>
            </a:r>
          </a:p>
        </p:txBody>
      </p:sp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7C3E89D0-7091-4BDE-FFE9-1E00D60E7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5718" y="1337981"/>
            <a:ext cx="3348317" cy="304832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pt-BR" sz="1200" dirty="0"/>
              <a:t>Intuição: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Este gráfico apresenta a máscara de atenção (</a:t>
            </a:r>
            <a:r>
              <a:rPr lang="pt-BR" sz="1200" dirty="0" err="1"/>
              <a:t>input_mask</a:t>
            </a:r>
            <a:r>
              <a:rPr lang="pt-BR" sz="1200" dirty="0"/>
              <a:t>), que indica quais tokens na sequência devem ser considerados pelo modelo (1) e quais são </a:t>
            </a:r>
            <a:r>
              <a:rPr lang="pt-BR" sz="1200" dirty="0" err="1"/>
              <a:t>padding</a:t>
            </a:r>
            <a:r>
              <a:rPr lang="pt-BR" sz="1200" dirty="0"/>
              <a:t> (0).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Amarelo: Tokens válidos da entrada.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Roxo: Tokens de </a:t>
            </a:r>
            <a:r>
              <a:rPr lang="pt-BR" sz="1200" dirty="0" err="1"/>
              <a:t>padding</a:t>
            </a:r>
            <a:r>
              <a:rPr lang="pt-BR" sz="1200" dirty="0"/>
              <a:t>.</a:t>
            </a:r>
          </a:p>
        </p:txBody>
      </p:sp>
      <p:pic>
        <p:nvPicPr>
          <p:cNvPr id="3" name="Imagem 2" descr="Gráfico&#10;&#10;Descrição gerada automaticamente">
            <a:extLst>
              <a:ext uri="{FF2B5EF4-FFF2-40B4-BE49-F238E27FC236}">
                <a16:creationId xmlns:a16="http://schemas.microsoft.com/office/drawing/2014/main" id="{FA19B3EF-ED96-329D-4A1D-D54654E46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81" y="1459005"/>
            <a:ext cx="4497612" cy="331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118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dirty="0">
                <a:solidFill>
                  <a:schemeClr val="dk1"/>
                </a:solidFill>
              </a:rPr>
              <a:t>Mapas de Calor Discretos: </a:t>
            </a:r>
            <a:r>
              <a:rPr lang="pt-BR" dirty="0" err="1">
                <a:solidFill>
                  <a:schemeClr val="dk1"/>
                </a:solidFill>
              </a:rPr>
              <a:t>IDs</a:t>
            </a:r>
            <a:r>
              <a:rPr lang="pt-BR" dirty="0">
                <a:solidFill>
                  <a:schemeClr val="dk1"/>
                </a:solidFill>
              </a:rPr>
              <a:t> de tipo</a:t>
            </a:r>
          </a:p>
        </p:txBody>
      </p:sp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7C3E89D0-7091-4BDE-FFE9-1E00D60E7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5718" y="1337981"/>
            <a:ext cx="3348317" cy="304832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pt-BR" sz="1200" dirty="0"/>
              <a:t>Intuição: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Este gráfico exibe os </a:t>
            </a:r>
            <a:r>
              <a:rPr lang="pt-BR" sz="1200" dirty="0" err="1"/>
              <a:t>IDs</a:t>
            </a:r>
            <a:r>
              <a:rPr lang="pt-BR" sz="1200" dirty="0"/>
              <a:t> de tipo para as entradas do modelo, usados no BERT para diferenciar múltiplas partes de uma entrada (</a:t>
            </a:r>
            <a:r>
              <a:rPr lang="pt-BR" sz="1200" dirty="0" err="1"/>
              <a:t>ex</a:t>
            </a:r>
            <a:r>
              <a:rPr lang="pt-BR" sz="1200" dirty="0"/>
              <a:t>: pares de sentenças).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No BERT, </a:t>
            </a:r>
            <a:r>
              <a:rPr lang="pt-BR" sz="1200" dirty="0" err="1"/>
              <a:t>input_type_ids</a:t>
            </a:r>
            <a:r>
              <a:rPr lang="pt-BR" sz="1200" dirty="0"/>
              <a:t> é usado para indicar quais tokens pertencem à primeira ou segunda parte da entrada.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Esse gráfico demonstra a segmentação das entradas no modelo.</a:t>
            </a:r>
          </a:p>
        </p:txBody>
      </p:sp>
      <p:pic>
        <p:nvPicPr>
          <p:cNvPr id="4" name="Imagem 3" descr="Gráfico&#10;&#10;Descrição gerada automaticamente">
            <a:extLst>
              <a:ext uri="{FF2B5EF4-FFF2-40B4-BE49-F238E27FC236}">
                <a16:creationId xmlns:a16="http://schemas.microsoft.com/office/drawing/2014/main" id="{7EE4BCD1-D993-3D7B-E2D0-3CE1F8B46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1" y="1445502"/>
            <a:ext cx="4546600" cy="335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07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dirty="0">
                <a:solidFill>
                  <a:schemeClr val="dk1"/>
                </a:solidFill>
              </a:rPr>
              <a:t>Arquitetura Bert</a:t>
            </a:r>
          </a:p>
        </p:txBody>
      </p:sp>
      <p:pic>
        <p:nvPicPr>
          <p:cNvPr id="6" name="Imagem 5" descr="Diagrama&#10;&#10;Descrição gerada automaticamente com confiança média">
            <a:extLst>
              <a:ext uri="{FF2B5EF4-FFF2-40B4-BE49-F238E27FC236}">
                <a16:creationId xmlns:a16="http://schemas.microsoft.com/office/drawing/2014/main" id="{3B7C2D50-7CCF-B698-5661-A561C005E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54" y="2160706"/>
            <a:ext cx="4352646" cy="1212054"/>
          </a:xfrm>
          <a:prstGeom prst="rect">
            <a:avLst/>
          </a:prstGeom>
        </p:spPr>
      </p:pic>
      <p:pic>
        <p:nvPicPr>
          <p:cNvPr id="9" name="Imagem 8" descr="Tabela&#10;&#10;Descrição gerada automaticamente">
            <a:extLst>
              <a:ext uri="{FF2B5EF4-FFF2-40B4-BE49-F238E27FC236}">
                <a16:creationId xmlns:a16="http://schemas.microsoft.com/office/drawing/2014/main" id="{CEEB828B-0571-BEC8-D1F9-BC239D8BFE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2255" y="369302"/>
            <a:ext cx="2755879" cy="4666622"/>
          </a:xfrm>
          <a:prstGeom prst="rect">
            <a:avLst/>
          </a:prstGeom>
        </p:spPr>
      </p:pic>
      <p:cxnSp>
        <p:nvCxnSpPr>
          <p:cNvPr id="13" name="Conector: Curvo 12">
            <a:extLst>
              <a:ext uri="{FF2B5EF4-FFF2-40B4-BE49-F238E27FC236}">
                <a16:creationId xmlns:a16="http://schemas.microsoft.com/office/drawing/2014/main" id="{51E7C6B8-2268-3CFE-9B03-90E5D770B9A6}"/>
              </a:ext>
            </a:extLst>
          </p:cNvPr>
          <p:cNvCxnSpPr>
            <a:cxnSpLocks/>
          </p:cNvCxnSpPr>
          <p:nvPr/>
        </p:nvCxnSpPr>
        <p:spPr>
          <a:xfrm>
            <a:off x="3731559" y="2571750"/>
            <a:ext cx="1136276" cy="58830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4716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dirty="0">
                <a:solidFill>
                  <a:schemeClr val="dk1"/>
                </a:solidFill>
              </a:rPr>
              <a:t>Métricas de classificação Bert</a:t>
            </a:r>
          </a:p>
        </p:txBody>
      </p:sp>
      <p:pic>
        <p:nvPicPr>
          <p:cNvPr id="3" name="Imagem 2" descr="Tabela&#10;&#10;Descrição gerada automaticamente">
            <a:extLst>
              <a:ext uri="{FF2B5EF4-FFF2-40B4-BE49-F238E27FC236}">
                <a16:creationId xmlns:a16="http://schemas.microsoft.com/office/drawing/2014/main" id="{A31B00B3-E1CA-AFD0-EDAF-BD1730D34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180" y="1166663"/>
            <a:ext cx="3717832" cy="1303884"/>
          </a:xfrm>
          <a:prstGeom prst="rect">
            <a:avLst/>
          </a:prstGeom>
        </p:spPr>
      </p:pic>
      <p:pic>
        <p:nvPicPr>
          <p:cNvPr id="5" name="Imagem 4" descr="Gráfico, Gráfico de mapa de árvore&#10;&#10;Descrição gerada automaticamente">
            <a:extLst>
              <a:ext uri="{FF2B5EF4-FFF2-40B4-BE49-F238E27FC236}">
                <a16:creationId xmlns:a16="http://schemas.microsoft.com/office/drawing/2014/main" id="{95750C6F-7F0C-9081-2E97-E3A2E1C12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180" y="2565915"/>
            <a:ext cx="2878271" cy="2425908"/>
          </a:xfrm>
          <a:prstGeom prst="rect">
            <a:avLst/>
          </a:prstGeom>
        </p:spPr>
      </p:pic>
      <p:pic>
        <p:nvPicPr>
          <p:cNvPr id="8" name="Imagem 7" descr="Gráfico, Gráfico de linhas, Gráfico de dispersão&#10;&#10;Descrição gerada automaticamente">
            <a:extLst>
              <a:ext uri="{FF2B5EF4-FFF2-40B4-BE49-F238E27FC236}">
                <a16:creationId xmlns:a16="http://schemas.microsoft.com/office/drawing/2014/main" id="{CABC3708-0272-FF1E-F41E-0EE420A642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7978" y="1035303"/>
            <a:ext cx="4560102" cy="355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301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42785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dirty="0">
                <a:solidFill>
                  <a:schemeClr val="dk1"/>
                </a:solidFill>
              </a:rPr>
              <a:t>Aprendizagem em Contexto: Utilizando </a:t>
            </a:r>
            <a:r>
              <a:rPr lang="pt-BR" dirty="0" err="1">
                <a:solidFill>
                  <a:schemeClr val="dk1"/>
                </a:solidFill>
              </a:rPr>
              <a:t>api</a:t>
            </a:r>
            <a:r>
              <a:rPr lang="pt-BR" dirty="0">
                <a:solidFill>
                  <a:schemeClr val="dk1"/>
                </a:solidFill>
              </a:rPr>
              <a:t> da </a:t>
            </a:r>
            <a:r>
              <a:rPr lang="pt-BR" dirty="0" err="1">
                <a:solidFill>
                  <a:schemeClr val="dk1"/>
                </a:solidFill>
              </a:rPr>
              <a:t>OpenAI</a:t>
            </a:r>
            <a:r>
              <a:rPr lang="pt-BR" dirty="0">
                <a:solidFill>
                  <a:schemeClr val="dk1"/>
                </a:solidFill>
              </a:rPr>
              <a:t> como classificador (gpt-3.5)</a:t>
            </a:r>
          </a:p>
        </p:txBody>
      </p:sp>
      <p:pic>
        <p:nvPicPr>
          <p:cNvPr id="4" name="Imagem 3" descr="Texto&#10;&#10;Descrição gerada automaticamente">
            <a:extLst>
              <a:ext uri="{FF2B5EF4-FFF2-40B4-BE49-F238E27FC236}">
                <a16:creationId xmlns:a16="http://schemas.microsoft.com/office/drawing/2014/main" id="{2F7DAD4B-3A1F-DD22-4FBF-DB2EA36ED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789" y="1392681"/>
            <a:ext cx="5163724" cy="358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014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295835" y="266491"/>
            <a:ext cx="839096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dirty="0">
                <a:solidFill>
                  <a:schemeClr val="dk1"/>
                </a:solidFill>
              </a:rPr>
              <a:t>Métricas de classificação </a:t>
            </a:r>
            <a:r>
              <a:rPr lang="pt-BR" dirty="0" err="1">
                <a:solidFill>
                  <a:schemeClr val="dk1"/>
                </a:solidFill>
              </a:rPr>
              <a:t>in-context</a:t>
            </a:r>
            <a:r>
              <a:rPr lang="pt-BR" dirty="0">
                <a:solidFill>
                  <a:schemeClr val="dk1"/>
                </a:solidFill>
              </a:rPr>
              <a:t> </a:t>
            </a:r>
            <a:r>
              <a:rPr lang="pt-BR" dirty="0" err="1">
                <a:solidFill>
                  <a:schemeClr val="dk1"/>
                </a:solidFill>
              </a:rPr>
              <a:t>learning</a:t>
            </a:r>
            <a:r>
              <a:rPr lang="pt-BR" dirty="0">
                <a:solidFill>
                  <a:schemeClr val="dk1"/>
                </a:solidFill>
              </a:rPr>
              <a:t> (gpt-3.5)</a:t>
            </a:r>
          </a:p>
        </p:txBody>
      </p:sp>
      <p:pic>
        <p:nvPicPr>
          <p:cNvPr id="4" name="Imagem 3" descr="Tabela&#10;&#10;Descrição gerada automaticamente">
            <a:extLst>
              <a:ext uri="{FF2B5EF4-FFF2-40B4-BE49-F238E27FC236}">
                <a16:creationId xmlns:a16="http://schemas.microsoft.com/office/drawing/2014/main" id="{0CCA9471-893E-1695-AC1C-9C6D78F96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35" y="2143602"/>
            <a:ext cx="4105848" cy="121937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2683CD5-2E2A-DB6D-B8FB-ADB8FF44E2DB}"/>
              </a:ext>
            </a:extLst>
          </p:cNvPr>
          <p:cNvSpPr txBox="1"/>
          <p:nvPr/>
        </p:nvSpPr>
        <p:spPr>
          <a:xfrm>
            <a:off x="127747" y="1896336"/>
            <a:ext cx="2265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Relatório de classificação:</a:t>
            </a:r>
          </a:p>
        </p:txBody>
      </p:sp>
      <p:pic>
        <p:nvPicPr>
          <p:cNvPr id="9" name="Imagem 8" descr="Gráfico, Gráfico de mapa de árvore&#10;&#10;Descrição gerada automaticamente">
            <a:extLst>
              <a:ext uri="{FF2B5EF4-FFF2-40B4-BE49-F238E27FC236}">
                <a16:creationId xmlns:a16="http://schemas.microsoft.com/office/drawing/2014/main" id="{BFA07669-75F5-9810-3576-1CF505B46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1171" y="1371600"/>
            <a:ext cx="3968382" cy="334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68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sz="2800" dirty="0">
                <a:solidFill>
                  <a:schemeClr val="dk1"/>
                </a:solidFill>
              </a:rPr>
              <a:t>Dataset</a:t>
            </a:r>
            <a:endParaRPr sz="2800" dirty="0">
              <a:solidFill>
                <a:schemeClr val="dk1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1659835" y="2420347"/>
            <a:ext cx="49894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CA4B14-AADB-C9C9-9F22-68FE5D4F6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948863"/>
            <a:ext cx="8229600" cy="3394472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pt-BR" dirty="0"/>
              <a:t>O dataset é formado por reviews realizados no site da </a:t>
            </a:r>
            <a:r>
              <a:rPr lang="pt-BR" dirty="0" err="1"/>
              <a:t>steam</a:t>
            </a:r>
            <a:r>
              <a:rPr lang="pt-BR" dirty="0"/>
              <a:t> do controverso jogo Cyberpunk 2077, os reviews são estruturados por um texto onde o usuário justifica porque ‘recomenda’ ou ‘não recomenda’ um determinado jogo.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dirty="0"/>
              <a:t>Dataset é formado por 2000 avaliações positivas e 2000 avaliações negativas, coletada por um web scraper desenvolvido para o projeto, usando a biblioteca </a:t>
            </a:r>
            <a:r>
              <a:rPr lang="pt-BR" dirty="0" err="1"/>
              <a:t>selenium</a:t>
            </a:r>
            <a:r>
              <a:rPr lang="pt-BR" dirty="0"/>
              <a:t>;</a:t>
            </a:r>
          </a:p>
        </p:txBody>
      </p:sp>
      <p:pic>
        <p:nvPicPr>
          <p:cNvPr id="4" name="Imagem 3" descr="Homem com fone de ouvido&#10;&#10;Descrição gerada automaticamente com confiança baixa">
            <a:extLst>
              <a:ext uri="{FF2B5EF4-FFF2-40B4-BE49-F238E27FC236}">
                <a16:creationId xmlns:a16="http://schemas.microsoft.com/office/drawing/2014/main" id="{6EAE0B6E-491C-4664-A494-B58DD3ECE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108" y="3294938"/>
            <a:ext cx="1637453" cy="179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407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295835" y="266491"/>
            <a:ext cx="839096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dirty="0">
                <a:solidFill>
                  <a:schemeClr val="dk1"/>
                </a:solidFill>
              </a:rPr>
              <a:t>Comparação de métricas entre os classificadores</a:t>
            </a:r>
          </a:p>
        </p:txBody>
      </p:sp>
      <p:pic>
        <p:nvPicPr>
          <p:cNvPr id="3" name="Imagem 2" descr="Gráfico, Gráfico de barras&#10;&#10;Descrição gerada automaticamente">
            <a:extLst>
              <a:ext uri="{FF2B5EF4-FFF2-40B4-BE49-F238E27FC236}">
                <a16:creationId xmlns:a16="http://schemas.microsoft.com/office/drawing/2014/main" id="{00B926BE-CD44-4A2A-4BF1-49E3F96F2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048141"/>
            <a:ext cx="4429728" cy="2198099"/>
          </a:xfrm>
          <a:prstGeom prst="rect">
            <a:avLst/>
          </a:prstGeom>
        </p:spPr>
      </p:pic>
      <p:pic>
        <p:nvPicPr>
          <p:cNvPr id="7" name="Imagem 6" descr="Gráfico, Gráfico de barras&#10;&#10;Descrição gerada automaticamente">
            <a:extLst>
              <a:ext uri="{FF2B5EF4-FFF2-40B4-BE49-F238E27FC236}">
                <a16:creationId xmlns:a16="http://schemas.microsoft.com/office/drawing/2014/main" id="{31B44B69-D4D1-49F4-0CFE-0252720AA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89" y="1022888"/>
            <a:ext cx="4429728" cy="2198099"/>
          </a:xfrm>
          <a:prstGeom prst="rect">
            <a:avLst/>
          </a:prstGeom>
        </p:spPr>
      </p:pic>
      <p:pic>
        <p:nvPicPr>
          <p:cNvPr id="10" name="Imagem 9" descr="Gráfico, Gráfico de barras&#10;&#10;Descrição gerada automaticamente">
            <a:extLst>
              <a:ext uri="{FF2B5EF4-FFF2-40B4-BE49-F238E27FC236}">
                <a16:creationId xmlns:a16="http://schemas.microsoft.com/office/drawing/2014/main" id="{46715DC7-5544-7FD6-C867-418F496379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745" y="3271494"/>
            <a:ext cx="3126443" cy="186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81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329452" y="165638"/>
            <a:ext cx="839096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dirty="0">
                <a:solidFill>
                  <a:schemeClr val="dk1"/>
                </a:solidFill>
              </a:rPr>
              <a:t>Referências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07D0162-5ED2-ED2D-D9AB-5C6E3E177710}"/>
              </a:ext>
            </a:extLst>
          </p:cNvPr>
          <p:cNvSpPr txBox="1"/>
          <p:nvPr/>
        </p:nvSpPr>
        <p:spPr>
          <a:xfrm>
            <a:off x="544606" y="792101"/>
            <a:ext cx="7490012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Notas de Aula: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Barbosa, L. (2023). Processamento de Linguagem Natural com </a:t>
            </a:r>
            <a:r>
              <a:rPr lang="pt-BR" dirty="0" err="1"/>
              <a:t>Deep</a:t>
            </a:r>
            <a:r>
              <a:rPr lang="pt-BR" dirty="0"/>
              <a:t> Learning. Especialização em </a:t>
            </a:r>
            <a:r>
              <a:rPr lang="pt-BR" dirty="0" err="1"/>
              <a:t>Deep</a:t>
            </a:r>
            <a:r>
              <a:rPr lang="pt-BR" dirty="0"/>
              <a:t> Learning - 2023.2.</a:t>
            </a:r>
          </a:p>
          <a:p>
            <a:pPr>
              <a:buFont typeface="Arial" panose="020B0604020202020204" pitchFamily="34" charset="0"/>
              <a:buChar char="•"/>
            </a:pPr>
            <a:br>
              <a:rPr lang="pt-BR" b="1" dirty="0"/>
            </a:br>
            <a:r>
              <a:rPr lang="pt-BR" b="1" dirty="0"/>
              <a:t>Máquinas de Vetores de Suporte (SVM)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Remigio, M. (2021). Máquinas de Vetores de Suporte — SVM. </a:t>
            </a:r>
            <a:r>
              <a:rPr lang="pt-BR" dirty="0" err="1"/>
              <a:t>Medium</a:t>
            </a:r>
            <a:r>
              <a:rPr lang="pt-BR" dirty="0"/>
              <a:t>. </a:t>
            </a:r>
            <a:r>
              <a:rPr lang="pt-BR" dirty="0">
                <a:hlinkClick r:id="rId3"/>
              </a:rPr>
              <a:t>https://medium.com/@msremigio/m%C3%A1quinas-de-vetores-de-suporte-svm-77bb114d02fc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  <a:p>
            <a:r>
              <a:rPr lang="pt-BR" b="1" dirty="0"/>
              <a:t>Word </a:t>
            </a:r>
            <a:r>
              <a:rPr lang="pt-BR" b="1" dirty="0" err="1"/>
              <a:t>Embeddings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 err="1"/>
              <a:t>Elastic</a:t>
            </a:r>
            <a:r>
              <a:rPr lang="pt-BR" dirty="0"/>
              <a:t>. (</a:t>
            </a:r>
            <a:r>
              <a:rPr lang="pt-BR" dirty="0" err="1"/>
              <a:t>n.d</a:t>
            </a:r>
            <a:r>
              <a:rPr lang="pt-BR" dirty="0"/>
              <a:t>.). O que é word </a:t>
            </a:r>
            <a:r>
              <a:rPr lang="pt-BR" dirty="0" err="1"/>
              <a:t>embedding</a:t>
            </a:r>
            <a:r>
              <a:rPr lang="pt-BR" dirty="0"/>
              <a:t>? </a:t>
            </a:r>
            <a:r>
              <a:rPr lang="pt-BR" dirty="0">
                <a:hlinkClick r:id="rId4"/>
              </a:rPr>
              <a:t>https://www.elastic.co/pt/what-is/word-embedding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  <a:p>
            <a:r>
              <a:rPr lang="pt-BR" b="1" dirty="0"/>
              <a:t>Bag of Words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IBM. (</a:t>
            </a:r>
            <a:r>
              <a:rPr lang="pt-BR" dirty="0" err="1"/>
              <a:t>n.d</a:t>
            </a:r>
            <a:r>
              <a:rPr lang="pt-BR" dirty="0"/>
              <a:t>.). Bag of words. IBM. </a:t>
            </a:r>
            <a:r>
              <a:rPr lang="pt-BR" dirty="0">
                <a:hlinkClick r:id="rId5"/>
              </a:rPr>
              <a:t>https://www.ibm.com/think/topics/bag-of-words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  <a:p>
            <a:r>
              <a:rPr lang="pt-BR" b="1" dirty="0"/>
              <a:t>BERT (</a:t>
            </a:r>
            <a:r>
              <a:rPr lang="pt-BR" b="1" dirty="0" err="1"/>
              <a:t>Bidirectional</a:t>
            </a:r>
            <a:r>
              <a:rPr lang="pt-BR" b="1" dirty="0"/>
              <a:t> </a:t>
            </a:r>
            <a:r>
              <a:rPr lang="pt-BR" b="1" dirty="0" err="1"/>
              <a:t>Encoder</a:t>
            </a:r>
            <a:r>
              <a:rPr lang="pt-BR" b="1" dirty="0"/>
              <a:t> </a:t>
            </a:r>
            <a:r>
              <a:rPr lang="pt-BR" b="1" dirty="0" err="1"/>
              <a:t>Representations</a:t>
            </a:r>
            <a:r>
              <a:rPr lang="pt-BR" b="1" dirty="0"/>
              <a:t> </a:t>
            </a:r>
            <a:r>
              <a:rPr lang="pt-BR" b="1" dirty="0" err="1"/>
              <a:t>from</a:t>
            </a:r>
            <a:r>
              <a:rPr lang="pt-BR" b="1" dirty="0"/>
              <a:t> Transformers)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 err="1"/>
              <a:t>Deep</a:t>
            </a:r>
            <a:r>
              <a:rPr lang="pt-BR" dirty="0"/>
              <a:t> Learning Book. (</a:t>
            </a:r>
            <a:r>
              <a:rPr lang="pt-BR" dirty="0" err="1"/>
              <a:t>n.d</a:t>
            </a:r>
            <a:r>
              <a:rPr lang="pt-BR" dirty="0"/>
              <a:t>.). Modelo BERT para processamento de linguagem natural. </a:t>
            </a:r>
            <a:r>
              <a:rPr lang="pt-BR" dirty="0">
                <a:hlinkClick r:id="rId6"/>
              </a:rPr>
              <a:t>https://www.deeplearningbook.com.br/modelo-bert-para-processamento-de-linguagem-natural/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7790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sz="2800" dirty="0">
                <a:solidFill>
                  <a:schemeClr val="dk1"/>
                </a:solidFill>
              </a:rPr>
              <a:t>Classificação de sentimento com Máquinas de Vetores de Suporte</a:t>
            </a:r>
            <a:endParaRPr sz="2800" dirty="0">
              <a:solidFill>
                <a:schemeClr val="dk1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1659835" y="2420347"/>
            <a:ext cx="49894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CA4B14-AADB-C9C9-9F22-68FE5D4F6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21175"/>
            <a:ext cx="8229600" cy="3394472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pt-BR" dirty="0"/>
              <a:t>Pré-processamento: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Bag of Words (BoW)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TF-IDF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Word2Vec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dirty="0"/>
              <a:t>Modelos SVM foram treinados para analise de sentimento em texto.</a:t>
            </a:r>
          </a:p>
          <a:p>
            <a:pPr marL="114300" indent="0">
              <a:buNone/>
            </a:pPr>
            <a:endParaRPr lang="pt-B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sz="2800" dirty="0">
                <a:solidFill>
                  <a:schemeClr val="dk1"/>
                </a:solidFill>
              </a:rPr>
              <a:t>Bag of Words (BoW)</a:t>
            </a:r>
          </a:p>
        </p:txBody>
      </p:sp>
      <p:sp>
        <p:nvSpPr>
          <p:cNvPr id="96" name="Google Shape;96;p16"/>
          <p:cNvSpPr txBox="1"/>
          <p:nvPr/>
        </p:nvSpPr>
        <p:spPr>
          <a:xfrm>
            <a:off x="1659835" y="2420347"/>
            <a:ext cx="49894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CA4B14-AADB-C9C9-9F22-68FE5D4F6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21175"/>
            <a:ext cx="8229600" cy="3394472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pt-BR" dirty="0"/>
              <a:t>"Bag of Words"  transforma documentos em vetores num espaço vetorial de palavras. Cada dimensão do vetor representa uma palavra, e seu valor reflete a frequência da palavra no documento. A matriz resultante, geralmente esparsa,  pode ser otimizada para melhor desempenho.</a:t>
            </a:r>
          </a:p>
        </p:txBody>
      </p:sp>
    </p:spTree>
    <p:extLst>
      <p:ext uri="{BB962C8B-B14F-4D97-AF65-F5344CB8AC3E}">
        <p14:creationId xmlns:p14="http://schemas.microsoft.com/office/powerpoint/2010/main" val="2723574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sz="2800" dirty="0">
                <a:solidFill>
                  <a:schemeClr val="dk1"/>
                </a:solidFill>
              </a:rPr>
              <a:t>TF-IDF</a:t>
            </a:r>
          </a:p>
        </p:txBody>
      </p:sp>
      <p:sp>
        <p:nvSpPr>
          <p:cNvPr id="96" name="Google Shape;96;p16"/>
          <p:cNvSpPr txBox="1"/>
          <p:nvPr/>
        </p:nvSpPr>
        <p:spPr>
          <a:xfrm>
            <a:off x="1659835" y="2420347"/>
            <a:ext cx="49894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CA4B14-AADB-C9C9-9F22-68FE5D4F6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21175"/>
            <a:ext cx="8229600" cy="3394472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pt-BR" dirty="0"/>
              <a:t>TF-IDF  mede a relevância de uma palavra em um documento em relação a uma coleção.  Ele considera tanto a frequência da palavra no documento quanto sua raridade no conjunto de documentos.</a:t>
            </a:r>
          </a:p>
        </p:txBody>
      </p:sp>
    </p:spTree>
    <p:extLst>
      <p:ext uri="{BB962C8B-B14F-4D97-AF65-F5344CB8AC3E}">
        <p14:creationId xmlns:p14="http://schemas.microsoft.com/office/powerpoint/2010/main" val="1835439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sz="2800" dirty="0">
                <a:solidFill>
                  <a:schemeClr val="dk1"/>
                </a:solidFill>
              </a:rPr>
              <a:t>Word2Vec</a:t>
            </a:r>
          </a:p>
        </p:txBody>
      </p:sp>
      <p:sp>
        <p:nvSpPr>
          <p:cNvPr id="96" name="Google Shape;96;p16"/>
          <p:cNvSpPr txBox="1"/>
          <p:nvPr/>
        </p:nvSpPr>
        <p:spPr>
          <a:xfrm>
            <a:off x="1659835" y="2420347"/>
            <a:ext cx="49894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CA4B14-AADB-C9C9-9F22-68FE5D4F6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21175"/>
            <a:ext cx="8229600" cy="339447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pt-BR" dirty="0"/>
              <a:t>Word2vec transforma palavras em vetores que capturam seus significados e relações. Ele usa redes neurais para aprender esses vetores a partir de grandes conjuntos de texto, permitindo realizar operações como analogias entre palavras.</a:t>
            </a:r>
          </a:p>
        </p:txBody>
      </p:sp>
    </p:spTree>
    <p:extLst>
      <p:ext uri="{BB962C8B-B14F-4D97-AF65-F5344CB8AC3E}">
        <p14:creationId xmlns:p14="http://schemas.microsoft.com/office/powerpoint/2010/main" val="1166843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sz="2800" dirty="0">
                <a:solidFill>
                  <a:schemeClr val="dk1"/>
                </a:solidFill>
              </a:rPr>
              <a:t>Máquina de Vetores de Suporte — SVM</a:t>
            </a:r>
          </a:p>
        </p:txBody>
      </p:sp>
      <p:sp>
        <p:nvSpPr>
          <p:cNvPr id="96" name="Google Shape;96;p16"/>
          <p:cNvSpPr txBox="1"/>
          <p:nvPr/>
        </p:nvSpPr>
        <p:spPr>
          <a:xfrm>
            <a:off x="1659835" y="2420347"/>
            <a:ext cx="49894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CA4B14-AADB-C9C9-9F22-68FE5D4F6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21175"/>
            <a:ext cx="8229600" cy="339447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pt-BR" dirty="0"/>
              <a:t>SVM é um algoritmo que encontra o melhor hiperplano para separar dados em diferentes classes. Ele busca maximizar a margem entre as classes, o que aumenta sua capacidade de generalização.</a:t>
            </a:r>
          </a:p>
        </p:txBody>
      </p:sp>
      <p:pic>
        <p:nvPicPr>
          <p:cNvPr id="5" name="Imagem 4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7EE9FC54-FD68-DF0F-64CC-BD74B5909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0912" y="2420347"/>
            <a:ext cx="3227294" cy="250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46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pt-BR" dirty="0">
                <a:solidFill>
                  <a:schemeClr val="dk1"/>
                </a:solidFill>
              </a:rPr>
              <a:t>Word Embedding Space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1659835" y="2420347"/>
            <a:ext cx="498944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CA4B14-AADB-C9C9-9F22-68FE5D4F6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90364" y="1304365"/>
            <a:ext cx="5553636" cy="30819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pt-BR" sz="1200" dirty="0"/>
              <a:t>Espaço de </a:t>
            </a:r>
            <a:r>
              <a:rPr lang="pt-BR" sz="1200" dirty="0" err="1"/>
              <a:t>Embedding’s</a:t>
            </a:r>
            <a:r>
              <a:rPr lang="pt-BR" sz="1200" dirty="0"/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 Visualização da relação entre palavras em um espaço reduzido de duas dimensões;</a:t>
            </a:r>
          </a:p>
          <a:p>
            <a:pPr lvl="1"/>
            <a:endParaRPr lang="pt-BR" sz="1200" dirty="0"/>
          </a:p>
          <a:p>
            <a:pPr>
              <a:buFont typeface="Wingdings" panose="05000000000000000000" pitchFamily="2" charset="2"/>
              <a:buChar char="q"/>
            </a:pPr>
            <a:r>
              <a:rPr lang="pt-BR" sz="1200" dirty="0"/>
              <a:t>Substantivos mais frequentes nas reviews: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game, time, story, bugs, </a:t>
            </a:r>
            <a:r>
              <a:rPr lang="pt-BR" sz="1200" dirty="0" err="1"/>
              <a:t>npc</a:t>
            </a:r>
            <a:r>
              <a:rPr lang="pt-BR" sz="1200" dirty="0"/>
              <a:t>, </a:t>
            </a:r>
            <a:r>
              <a:rPr lang="pt-BR" sz="1200" dirty="0" err="1"/>
              <a:t>city</a:t>
            </a:r>
            <a:r>
              <a:rPr lang="pt-BR" sz="1200" dirty="0"/>
              <a:t>, hours, </a:t>
            </a:r>
            <a:r>
              <a:rPr lang="pt-BR" sz="1200" dirty="0" err="1"/>
              <a:t>quest</a:t>
            </a:r>
            <a:r>
              <a:rPr lang="pt-BR" sz="1200" dirty="0"/>
              <a:t>, </a:t>
            </a:r>
            <a:r>
              <a:rPr lang="pt-BR" sz="1200" dirty="0" err="1"/>
              <a:t>missions</a:t>
            </a:r>
            <a:r>
              <a:rPr lang="pt-BR" sz="1200" dirty="0"/>
              <a:t>, </a:t>
            </a:r>
            <a:r>
              <a:rPr lang="pt-BR" sz="1200" dirty="0" err="1"/>
              <a:t>characters</a:t>
            </a:r>
            <a:r>
              <a:rPr lang="pt-BR" sz="1200" dirty="0"/>
              <a:t>;</a:t>
            </a:r>
          </a:p>
          <a:p>
            <a:pPr lvl="1"/>
            <a:endParaRPr lang="pt-BR" sz="1200" dirty="0"/>
          </a:p>
          <a:p>
            <a:pPr>
              <a:buFont typeface="Wingdings" panose="05000000000000000000" pitchFamily="2" charset="2"/>
              <a:buChar char="q"/>
            </a:pPr>
            <a:r>
              <a:rPr lang="pt-BR" sz="1200" dirty="0"/>
              <a:t>Análise: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Palavras próximas indicam maior similaridade semântica;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1200" dirty="0"/>
              <a:t>Palavras distantes têm menor relação semântica;</a:t>
            </a:r>
          </a:p>
        </p:txBody>
      </p:sp>
      <p:pic>
        <p:nvPicPr>
          <p:cNvPr id="4" name="Imagem 3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81DF1BAB-3292-8800-581B-797AF66A7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642" y="1234861"/>
            <a:ext cx="3377952" cy="341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690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457200" y="26649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1800"/>
              <a:buNone/>
            </a:pPr>
            <a:r>
              <a:rPr lang="en-US" dirty="0" err="1">
                <a:solidFill>
                  <a:schemeClr val="dk1"/>
                </a:solidFill>
              </a:rPr>
              <a:t>Métricas</a:t>
            </a:r>
            <a:r>
              <a:rPr lang="en-US" dirty="0">
                <a:solidFill>
                  <a:schemeClr val="dk1"/>
                </a:solidFill>
              </a:rPr>
              <a:t> com Bag Of Words</a:t>
            </a:r>
            <a:endParaRPr lang="pt-BR" dirty="0">
              <a:solidFill>
                <a:schemeClr val="dk1"/>
              </a:solidFill>
            </a:endParaRPr>
          </a:p>
        </p:txBody>
      </p:sp>
      <p:pic>
        <p:nvPicPr>
          <p:cNvPr id="11" name="Imagem 10" descr="Gráfico, Gráfico de mapa de árvore&#10;&#10;Descrição gerada automaticamente">
            <a:extLst>
              <a:ext uri="{FF2B5EF4-FFF2-40B4-BE49-F238E27FC236}">
                <a16:creationId xmlns:a16="http://schemas.microsoft.com/office/drawing/2014/main" id="{84FACD7C-5E26-49E7-663D-A78769D93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44" y="2474275"/>
            <a:ext cx="2850776" cy="2402734"/>
          </a:xfrm>
          <a:prstGeom prst="rect">
            <a:avLst/>
          </a:prstGeom>
        </p:spPr>
      </p:pic>
      <p:pic>
        <p:nvPicPr>
          <p:cNvPr id="13" name="Imagem 12" descr="Tabela&#10;&#10;Descrição gerada automaticamente">
            <a:extLst>
              <a:ext uri="{FF2B5EF4-FFF2-40B4-BE49-F238E27FC236}">
                <a16:creationId xmlns:a16="http://schemas.microsoft.com/office/drawing/2014/main" id="{714E6101-82E0-EB1F-F92F-666744B21A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644" y="1301617"/>
            <a:ext cx="3073475" cy="1154503"/>
          </a:xfrm>
          <a:prstGeom prst="rect">
            <a:avLst/>
          </a:prstGeom>
        </p:spPr>
      </p:pic>
      <p:pic>
        <p:nvPicPr>
          <p:cNvPr id="15" name="Imagem 14" descr="Gráfico, Gráfico de linhas&#10;&#10;Descrição gerada automaticamente">
            <a:extLst>
              <a:ext uri="{FF2B5EF4-FFF2-40B4-BE49-F238E27FC236}">
                <a16:creationId xmlns:a16="http://schemas.microsoft.com/office/drawing/2014/main" id="{C587EF38-4E76-55E8-D43B-AF92C4D8D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922" y="1490496"/>
            <a:ext cx="3915522" cy="305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7773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839</Words>
  <Application>Microsoft Office PowerPoint</Application>
  <PresentationFormat>Apresentação na tela (16:9)</PresentationFormat>
  <Paragraphs>77</Paragraphs>
  <Slides>21</Slides>
  <Notes>21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5" baseType="lpstr">
      <vt:lpstr>Arial</vt:lpstr>
      <vt:lpstr>Wingdings</vt:lpstr>
      <vt:lpstr>Nunito</vt:lpstr>
      <vt:lpstr>Tema do Office</vt:lpstr>
      <vt:lpstr>Apresentação do PowerPoint</vt:lpstr>
      <vt:lpstr>Dataset</vt:lpstr>
      <vt:lpstr>Classificação de sentimento com Máquinas de Vetores de Suporte</vt:lpstr>
      <vt:lpstr>Bag of Words (BoW)</vt:lpstr>
      <vt:lpstr>TF-IDF</vt:lpstr>
      <vt:lpstr>Word2Vec</vt:lpstr>
      <vt:lpstr>Máquina de Vetores de Suporte — SVM</vt:lpstr>
      <vt:lpstr>Word Embedding Space</vt:lpstr>
      <vt:lpstr>Métricas com Bag Of Words</vt:lpstr>
      <vt:lpstr>Métricas com TF-IDF</vt:lpstr>
      <vt:lpstr>Métricas com Word2Vec</vt:lpstr>
      <vt:lpstr>BERT</vt:lpstr>
      <vt:lpstr>Mapas de Calor Discretos: IDs dos tokens da entrada</vt:lpstr>
      <vt:lpstr>Mapas de Calor Discretos: Máscara de atenção</vt:lpstr>
      <vt:lpstr>Mapas de Calor Discretos: IDs de tipo</vt:lpstr>
      <vt:lpstr>Arquitetura Bert</vt:lpstr>
      <vt:lpstr>Métricas de classificação Bert</vt:lpstr>
      <vt:lpstr>Aprendizagem em Contexto: Utilizando api da OpenAI como classificador (gpt-3.5)</vt:lpstr>
      <vt:lpstr>Métricas de classificação in-context learning (gpt-3.5)</vt:lpstr>
      <vt:lpstr>Comparação de métricas entre os classificadores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pc</dc:creator>
  <cp:lastModifiedBy>Rodrigo Santos Gonçalves</cp:lastModifiedBy>
  <cp:revision>13</cp:revision>
  <dcterms:created xsi:type="dcterms:W3CDTF">2020-07-23T15:24:22Z</dcterms:created>
  <dcterms:modified xsi:type="dcterms:W3CDTF">2024-12-29T22:52:05Z</dcterms:modified>
</cp:coreProperties>
</file>